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73" r:id="rId2"/>
    <p:sldId id="280" r:id="rId3"/>
    <p:sldId id="336" r:id="rId4"/>
    <p:sldId id="350" r:id="rId5"/>
    <p:sldId id="351" r:id="rId6"/>
    <p:sldId id="352" r:id="rId7"/>
    <p:sldId id="353" r:id="rId8"/>
    <p:sldId id="335" r:id="rId9"/>
    <p:sldId id="354" r:id="rId10"/>
    <p:sldId id="355" r:id="rId11"/>
    <p:sldId id="356" r:id="rId12"/>
    <p:sldId id="358" r:id="rId13"/>
    <p:sldId id="324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1457" autoAdjust="0"/>
  </p:normalViewPr>
  <p:slideViewPr>
    <p:cSldViewPr snapToGrid="0">
      <p:cViewPr varScale="1">
        <p:scale>
          <a:sx n="108" d="100"/>
          <a:sy n="108" d="100"/>
        </p:scale>
        <p:origin x="706" y="6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hdphoto1.wdp>
</file>

<file path=ppt/media/image1.jpeg>
</file>

<file path=ppt/media/image2.png>
</file>

<file path=ppt/media/image3.png>
</file>

<file path=ppt/media/image4.png>
</file>

<file path=ppt/media/image5.wm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3C02DA-D499-4F04-93A2-17F2B2200ABD}" type="datetimeFigureOut">
              <a:rPr lang="it-IT" smtClean="0"/>
              <a:t>21/07/2020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6D2F91-B2B2-441A-9EAA-99B1521CAD6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8938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38842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5616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282053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08365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8288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70339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67915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24445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355567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7138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1C057DB-D0B6-47CC-845F-243F2CA2DA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1C08AB9-0C36-4DE4-8400-B76763D85A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840304D-D068-4288-832C-02B790615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21/07/2020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F8BDDCC-FD44-4469-8C73-146FE3430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BA7EC1A-E0F2-4FB9-8EEE-755F41705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4486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E957F9-8447-4718-8275-0529F8B37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8B0793DD-6534-42D0-A8F8-4782103358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FBBF2F3-6689-4BF7-B542-62742394B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21/07/2020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6D0103B-82CF-4B8A-9DC8-1B89237F2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308533A-DEFA-4639-B456-E256066A1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1356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350919D0-9207-4D1F-8AC7-B39682BE9C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AF098783-86EE-47B6-A9F9-250641A997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A97E181-1735-4001-BBF1-9001DFE0B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21/07/2020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09EF38C-51FE-458B-82B5-56C3F6D53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8338EAA-AB3F-4BA1-A633-83C1E3BD0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332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="" xmlns:a16="http://schemas.microsoft.com/office/drawing/2014/main" id="{CED42A2C-D18D-48AB-9832-DBBDB6CA2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2" y="4265691"/>
            <a:ext cx="4864650" cy="15403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33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marL="45715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1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47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6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78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9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09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25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defTabSz="622066">
              <a:defRPr/>
            </a:pPr>
            <a:r>
              <a:rPr lang="en-US">
                <a:solidFill>
                  <a:srgbClr val="FFFFFF"/>
                </a:solidFill>
              </a:rPr>
              <a:t>All rights reserved algoWatt S.p.A.</a:t>
            </a:r>
            <a:endParaRPr lang="it-IT" sz="952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defTabSz="622066">
              <a:defRPr/>
            </a:pPr>
            <a:fld id="{DAC15A13-3B68-4CA3-82C6-67D8A14EAE98}" type="slidenum">
              <a:rPr lang="it-IT" sz="952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defTabSz="622066">
                <a:defRPr/>
              </a:pPr>
              <a:t>‹N›</a:t>
            </a:fld>
            <a:endParaRPr lang="it-IT" sz="952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magine 8" descr="Immagine che contiene disegnando, luce&#10;&#10;Descrizione generata automaticamente">
            <a:extLst>
              <a:ext uri="{FF2B5EF4-FFF2-40B4-BE49-F238E27FC236}">
                <a16:creationId xmlns="" xmlns:a16="http://schemas.microsoft.com/office/drawing/2014/main" id="{250206DD-FDE3-4407-AA2A-25A8320846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4719" y="3040772"/>
            <a:ext cx="3958153" cy="1296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2127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olo e contenuto compl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="" xmlns:a16="http://schemas.microsoft.com/office/drawing/2014/main" id="{5CCB2746-0BA9-4AE4-9820-E3B0A9B9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52112" y="1"/>
            <a:ext cx="3839888" cy="7260809"/>
          </a:xfrm>
          <a:prstGeom prst="rect">
            <a:avLst/>
          </a:prstGeom>
        </p:spPr>
      </p:pic>
      <p:sp>
        <p:nvSpPr>
          <p:cNvPr id="7" name="Rettangolo 6">
            <a:extLst>
              <a:ext uri="{FF2B5EF4-FFF2-40B4-BE49-F238E27FC236}">
                <a16:creationId xmlns="" xmlns:a16="http://schemas.microsoft.com/office/drawing/2014/main" id="{99E5A5F5-CBCB-44F7-8188-EF5EB03B50EF}"/>
              </a:ext>
            </a:extLst>
          </p:cNvPr>
          <p:cNvSpPr/>
          <p:nvPr userDrawn="1"/>
        </p:nvSpPr>
        <p:spPr>
          <a:xfrm>
            <a:off x="0" y="6669158"/>
            <a:ext cx="12192000" cy="188843"/>
          </a:xfrm>
          <a:prstGeom prst="rect">
            <a:avLst/>
          </a:prstGeom>
          <a:gradFill flip="none" rotWithShape="1">
            <a:gsLst>
              <a:gs pos="0">
                <a:srgbClr val="4DD952"/>
              </a:gs>
              <a:gs pos="100000">
                <a:srgbClr val="21429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6"/>
            <a:ext cx="10515601" cy="53789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49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395213"/>
            <a:ext cx="10515601" cy="452408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33"/>
            </a:lvl1pPr>
            <a:lvl2pPr>
              <a:lnSpc>
                <a:spcPct val="100000"/>
              </a:lnSpc>
              <a:defRPr sz="1497"/>
            </a:lvl2pPr>
            <a:lvl3pPr>
              <a:lnSpc>
                <a:spcPct val="100000"/>
              </a:lnSpc>
              <a:defRPr sz="1429"/>
            </a:lvl3pPr>
            <a:lvl4pPr>
              <a:lnSpc>
                <a:spcPct val="100000"/>
              </a:lnSpc>
              <a:defRPr sz="1225"/>
            </a:lvl4pPr>
            <a:lvl5pPr>
              <a:lnSpc>
                <a:spcPct val="100000"/>
              </a:lnSpc>
              <a:defRPr sz="1225"/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2" y="6597160"/>
            <a:ext cx="4114799" cy="365125"/>
          </a:xfrm>
        </p:spPr>
        <p:txBody>
          <a:bodyPr/>
          <a:lstStyle>
            <a:lvl1pPr>
              <a:defRPr sz="952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32721" y="6597160"/>
            <a:ext cx="2743200" cy="365125"/>
          </a:xfrm>
        </p:spPr>
        <p:txBody>
          <a:bodyPr/>
          <a:lstStyle>
            <a:lvl1pPr>
              <a:defRPr sz="952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AC15A13-3B68-4CA3-82C6-67D8A14EAE98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8" name="Text Placeholder 2">
            <a:extLst>
              <a:ext uri="{FF2B5EF4-FFF2-40B4-BE49-F238E27FC236}">
                <a16:creationId xmlns="" xmlns:a16="http://schemas.microsoft.com/office/drawing/2014/main" id="{B8D8EA98-AAC6-4109-B97C-D7EA4423566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199" y="938707"/>
            <a:ext cx="10515599" cy="411957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633" b="1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defRPr>
            </a:lvl1pPr>
            <a:lvl2pPr marL="457156" indent="0">
              <a:buNone/>
              <a:defRPr sz="2000" b="1"/>
            </a:lvl2pPr>
            <a:lvl3pPr marL="914314" indent="0">
              <a:buNone/>
              <a:defRPr sz="1800" b="1"/>
            </a:lvl3pPr>
            <a:lvl4pPr marL="1371470" indent="0">
              <a:buNone/>
              <a:defRPr sz="1600" b="1"/>
            </a:lvl4pPr>
            <a:lvl5pPr marL="1828626" indent="0">
              <a:buNone/>
              <a:defRPr sz="1600" b="1"/>
            </a:lvl5pPr>
            <a:lvl6pPr marL="2285782" indent="0">
              <a:buNone/>
              <a:defRPr sz="1600" b="1"/>
            </a:lvl6pPr>
            <a:lvl7pPr marL="2742940" indent="0">
              <a:buNone/>
              <a:defRPr sz="1600" b="1"/>
            </a:lvl7pPr>
            <a:lvl8pPr marL="3200096" indent="0">
              <a:buNone/>
              <a:defRPr sz="1600" b="1"/>
            </a:lvl8pPr>
            <a:lvl9pPr marL="3657252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pic>
        <p:nvPicPr>
          <p:cNvPr id="9" name="Immagine 8" descr="Immagine che contiene orologio, segnale&#10;&#10;Descrizione generata automaticamente">
            <a:extLst>
              <a:ext uri="{FF2B5EF4-FFF2-40B4-BE49-F238E27FC236}">
                <a16:creationId xmlns="" xmlns:a16="http://schemas.microsoft.com/office/drawing/2014/main" id="{85B7953F-4257-4218-9EE5-6EFC8E99AE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7583" y="5963844"/>
            <a:ext cx="2011278" cy="66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19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2C8184A-659B-4816-9618-612D8817A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16936BE-D926-4365-8246-390D496F2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CBFD76F-798D-4C52-8EE7-DB595BEEA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21/07/2020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6CD7653-31E1-46AC-BC8F-5F8C0F42F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5601F38-0BA0-4C6E-85B0-4CE160FDB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2678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419B708-AA08-44B9-840F-B7262F3A8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AD3C6F7-A82F-45B8-9680-39E419E66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5C4B968-060C-4F80-BC49-794BBB864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21/07/2020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8C9B4A0-8EA7-4C6B-9758-753E323FC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3EE7059-4943-427F-B079-28C952AAF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9207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4B6B617-D294-4199-B9BD-EC001335A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47E9CC7-E26F-4A21-8D6A-296CBAAAE7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1FD020D7-C0D5-4056-BAE9-A59D669933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A2FB727-E2F4-4D31-AD84-715A0AD7A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21/07/2020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CCB5A3B-2DFD-4C3E-B144-044934A3B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CD2300F-AACA-4D9D-A4A8-5D6C67C97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1480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6F046EB-C37B-4927-B352-B99BEFC30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554E764-0F2F-45E5-86AD-888DB195FB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A152BCA9-5F2B-4B0E-B997-90A62B571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A35A826E-0D55-43F2-9B3B-B67E166CB2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4EB282DF-978E-4601-9733-22E1717BD8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0838ABA1-2357-4D98-A7B6-F577F0F87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21/07/2020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8C614457-3A92-4FAD-88F7-1254CF667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92894C5C-EA7D-4AF5-95D4-0F1ED1ADB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955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902746D-2753-4024-9919-8BE2F2C6B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CC6CBE00-8537-4487-87C7-7F8F26AD3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21/07/2020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41C8FE3-DAAD-48F5-A029-4EC0A54E2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A29C8E0-D523-4DF3-BC92-FCC9FC6FB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4611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E347A79B-58F9-4A4F-9763-0CF7DC041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21/07/2020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EEB2C1B3-5AD2-4E88-81B2-1151BC8FD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AB9063B-0872-4E53-AA76-7CDE606A9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3276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B1ECB68-1D69-4968-AA53-C27627310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DBFAE5C-4E2C-4E91-BCCD-BD58CCB21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170BAF3B-3E0B-4CF0-B655-70314AC22E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CF4DBB24-321D-4A58-91F0-43C996F9A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21/07/2020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FA5EA89B-CE72-4B7A-A423-2D2B43BEC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F7C67BB-EAD4-4EC9-B42C-4D94A9613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2424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391FFAF-9465-4229-9C84-D5DE2CB72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F0F3E22B-CF61-499F-AFE2-6F4D052847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D4024C4-C779-425D-AC36-28A24B3E39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572B38C8-5353-4444-985F-E427F9DBD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21/07/2020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1CF41BC9-5D17-4764-AAA5-0D8C6330D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6A82A71-135E-47C2-B9A9-02216F2E6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4681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8C710696-C8B2-4E53-B4D1-CECF24DC5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F6B31BFB-F516-4512-967D-ED8413AB7C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230FBBB-F6B3-4493-BD0E-A3F4657D10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D9DF2-805F-42C2-AD46-567D10E91197}" type="datetimeFigureOut">
              <a:rPr lang="it-IT" smtClean="0"/>
              <a:t>21/07/2020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20EF165-0E20-4BE7-B56B-F108A8BDDF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AA7F43C-5215-445B-BBD4-0D0C76CEDE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4821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docs/concepts/storage/volumes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A986C64A-0883-4B2D-9F0F-3EC27D9ADB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1304" y="4374308"/>
            <a:ext cx="5756708" cy="1955110"/>
          </a:xfrm>
        </p:spPr>
        <p:txBody>
          <a:bodyPr>
            <a:normAutofit fontScale="92500" lnSpcReduction="20000"/>
          </a:bodyPr>
          <a:lstStyle/>
          <a:p>
            <a:pPr>
              <a:spcAft>
                <a:spcPts val="816"/>
              </a:spcAft>
            </a:pPr>
            <a:r>
              <a:rPr lang="it-IT" sz="2800" dirty="0"/>
              <a:t>Corso </a:t>
            </a:r>
            <a:r>
              <a:rPr lang="it-IT" sz="2800" dirty="0" err="1" smtClean="0"/>
              <a:t>Microservizi</a:t>
            </a:r>
            <a:endParaRPr lang="it-IT" sz="2800" dirty="0"/>
          </a:p>
          <a:p>
            <a:pPr>
              <a:spcAft>
                <a:spcPts val="816"/>
              </a:spcAft>
            </a:pPr>
            <a:r>
              <a:rPr lang="it-IT" sz="2400" b="1" dirty="0" err="1" smtClean="0">
                <a:latin typeface="Arial" panose="020B0604020202020204" pitchFamily="34" charset="0"/>
              </a:rPr>
              <a:t>Docker</a:t>
            </a:r>
            <a:endParaRPr lang="it-IT" sz="2400" b="1" dirty="0">
              <a:latin typeface="Arial" panose="020B0604020202020204" pitchFamily="34" charset="0"/>
            </a:endParaRPr>
          </a:p>
          <a:p>
            <a:pPr>
              <a:spcAft>
                <a:spcPts val="816"/>
              </a:spcAft>
            </a:pPr>
            <a: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  <a:t/>
            </a:r>
            <a:b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</a:br>
            <a:r>
              <a:rPr lang="it-IT" sz="2400" b="1" spc="-1" dirty="0" smtClean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  <a:t>Giovanni De Palma</a:t>
            </a:r>
            <a: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  <a:t/>
            </a:r>
            <a:b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</a:br>
            <a:endParaRPr lang="it-IT" sz="2400" dirty="0"/>
          </a:p>
          <a:p>
            <a:pPr>
              <a:spcAft>
                <a:spcPts val="816"/>
              </a:spcAft>
            </a:pPr>
            <a:endParaRPr lang="it-IT" sz="28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95E12E83-DD5C-45FE-8646-608066162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22066">
              <a:defRPr/>
            </a:pPr>
            <a:r>
              <a:rPr lang="en-US">
                <a:solidFill>
                  <a:srgbClr val="FFFFFF"/>
                </a:solidFill>
              </a:rPr>
              <a:t>All rights reserved algoWatt S.p.A.</a:t>
            </a:r>
            <a:endParaRPr lang="it-IT" sz="952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110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=""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57" y="1310328"/>
            <a:ext cx="9700555" cy="4571999"/>
          </a:xfrm>
        </p:spPr>
        <p:txBody>
          <a:bodyPr>
            <a:normAutofit/>
          </a:bodyPr>
          <a:lstStyle/>
          <a:p>
            <a:pPr marL="486918" lvl="1" indent="-285750"/>
            <a:endParaRPr lang="it-IT" sz="1800" dirty="0" smtClean="0"/>
          </a:p>
          <a:p>
            <a:pPr marL="486918" lvl="1" indent="-285750"/>
            <a:r>
              <a:rPr lang="it-IT" sz="1732" dirty="0" smtClean="0"/>
              <a:t>Negli esempi precedenti abbiamo utilizzato informazioni private (</a:t>
            </a:r>
            <a:r>
              <a:rPr lang="it-IT" sz="1732" dirty="0" err="1" smtClean="0"/>
              <a:t>pwd</a:t>
            </a:r>
            <a:r>
              <a:rPr lang="it-IT" sz="1732" dirty="0" smtClean="0"/>
              <a:t> </a:t>
            </a:r>
            <a:r>
              <a:rPr lang="it-IT" sz="1732" dirty="0" err="1" smtClean="0"/>
              <a:t>db</a:t>
            </a:r>
            <a:r>
              <a:rPr lang="it-IT" sz="1732" dirty="0" smtClean="0"/>
              <a:t>) in chiaro nel file di </a:t>
            </a:r>
            <a:r>
              <a:rPr lang="it-IT" sz="1732" dirty="0" err="1" smtClean="0"/>
              <a:t>deployment</a:t>
            </a:r>
            <a:endParaRPr lang="it-IT" sz="1732" dirty="0" smtClean="0"/>
          </a:p>
          <a:p>
            <a:pPr marL="486918" lvl="1" indent="-285750"/>
            <a:r>
              <a:rPr lang="it-IT" sz="1732" dirty="0" smtClean="0"/>
              <a:t>K8s mette a disposizione lo strumento dei </a:t>
            </a:r>
            <a:r>
              <a:rPr lang="it-IT" sz="1732" dirty="0" err="1" smtClean="0"/>
              <a:t>secrets</a:t>
            </a:r>
            <a:r>
              <a:rPr lang="it-IT" sz="1732" dirty="0" smtClean="0"/>
              <a:t>.</a:t>
            </a:r>
          </a:p>
          <a:p>
            <a:pPr marL="486918" lvl="1" indent="-285750"/>
            <a:r>
              <a:rPr lang="it-IT" sz="1732" dirty="0" smtClean="0"/>
              <a:t>I </a:t>
            </a:r>
            <a:r>
              <a:rPr lang="it-IT" sz="1732" dirty="0" err="1" smtClean="0"/>
              <a:t>secrets</a:t>
            </a:r>
            <a:r>
              <a:rPr lang="it-IT" sz="1732" dirty="0" smtClean="0"/>
              <a:t> contengono piccole quantità di dati</a:t>
            </a:r>
          </a:p>
          <a:p>
            <a:pPr marL="486918" lvl="1" indent="-285750"/>
            <a:r>
              <a:rPr lang="it-IT" sz="1732" dirty="0" smtClean="0"/>
              <a:t>I </a:t>
            </a:r>
            <a:r>
              <a:rPr lang="it-IT" sz="1732" dirty="0" err="1" smtClean="0"/>
              <a:t>secrets</a:t>
            </a:r>
            <a:r>
              <a:rPr lang="it-IT" sz="1732" dirty="0" smtClean="0"/>
              <a:t> possono essere forniti a un </a:t>
            </a:r>
            <a:r>
              <a:rPr lang="it-IT" sz="1732" dirty="0" err="1" smtClean="0"/>
              <a:t>pod</a:t>
            </a:r>
            <a:r>
              <a:rPr lang="it-IT" sz="1732" dirty="0" smtClean="0"/>
              <a:t> nei seguenti modi:</a:t>
            </a:r>
          </a:p>
          <a:p>
            <a:pPr marL="944118" lvl="2" indent="-285750"/>
            <a:r>
              <a:rPr lang="it-IT" sz="1664" dirty="0" smtClean="0"/>
              <a:t>Un file posizione su un volume (utile ad esempio per i certificati)</a:t>
            </a:r>
          </a:p>
          <a:p>
            <a:pPr marL="944118" lvl="2" indent="-285750"/>
            <a:r>
              <a:rPr lang="it-IT" sz="1664" dirty="0" smtClean="0"/>
              <a:t>Sotto forma di variabile d’ambiente</a:t>
            </a:r>
          </a:p>
          <a:p>
            <a:pPr marL="486918" lvl="1" indent="-285750"/>
            <a:r>
              <a:rPr lang="it-IT" sz="1732" dirty="0" smtClean="0"/>
              <a:t>K8s fornisce una separazione per i </a:t>
            </a:r>
            <a:r>
              <a:rPr lang="it-IT" sz="1732" dirty="0" err="1" smtClean="0"/>
              <a:t>secrets</a:t>
            </a:r>
            <a:r>
              <a:rPr lang="it-IT" sz="1732" dirty="0" smtClean="0"/>
              <a:t>, ma i dati non vengono criptati</a:t>
            </a:r>
          </a:p>
          <a:p>
            <a:pPr marL="486918" lvl="1" indent="-285750"/>
            <a:r>
              <a:rPr lang="it-IT" sz="1732" dirty="0" err="1" smtClean="0"/>
              <a:t>Ticamente</a:t>
            </a:r>
            <a:r>
              <a:rPr lang="it-IT" sz="1732" dirty="0" smtClean="0"/>
              <a:t> sono semplicemente codificati in base64 e iniettati a </a:t>
            </a:r>
            <a:r>
              <a:rPr lang="it-IT" sz="1732" dirty="0" err="1" smtClean="0"/>
              <a:t>runtime</a:t>
            </a:r>
            <a:r>
              <a:rPr lang="it-IT" sz="1732" dirty="0" smtClean="0"/>
              <a:t> nel </a:t>
            </a:r>
            <a:r>
              <a:rPr lang="it-IT" sz="1732" dirty="0" err="1" smtClean="0"/>
              <a:t>pod</a:t>
            </a:r>
            <a:endParaRPr lang="it-IT" sz="1732" dirty="0" smtClean="0"/>
          </a:p>
          <a:p>
            <a:pPr marL="486918" lvl="1" indent="-285750"/>
            <a:r>
              <a:rPr lang="it-IT" sz="1732" dirty="0" smtClean="0"/>
              <a:t>I </a:t>
            </a:r>
            <a:r>
              <a:rPr lang="it-IT" sz="1732" dirty="0" err="1" smtClean="0"/>
              <a:t>Secrets</a:t>
            </a:r>
            <a:r>
              <a:rPr lang="it-IT" sz="1732" dirty="0" smtClean="0"/>
              <a:t> sono formati da coppie di chiavi/valore</a:t>
            </a:r>
          </a:p>
          <a:p>
            <a:pPr marL="944118" lvl="2" indent="-285750"/>
            <a:endParaRPr lang="it-IT" sz="1664" dirty="0" smtClean="0"/>
          </a:p>
          <a:p>
            <a:pPr marL="486918" lvl="1" indent="-285750"/>
            <a:endParaRPr lang="it-IT" sz="1732" dirty="0" smtClean="0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600" dirty="0" err="1"/>
              <a:t>Secrets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291857" y="1195670"/>
            <a:ext cx="93611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37256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=""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57" y="1310328"/>
            <a:ext cx="9700555" cy="4571999"/>
          </a:xfrm>
        </p:spPr>
        <p:txBody>
          <a:bodyPr>
            <a:normAutofit fontScale="92500"/>
          </a:bodyPr>
          <a:lstStyle/>
          <a:p>
            <a:pPr marL="486918" lvl="1" indent="-285750"/>
            <a:endParaRPr lang="it-IT" sz="1800" dirty="0" smtClean="0"/>
          </a:p>
          <a:p>
            <a:pPr marL="486918" lvl="1" indent="-285750"/>
            <a:r>
              <a:rPr lang="it-IT" sz="1732" dirty="0" smtClean="0"/>
              <a:t>I </a:t>
            </a:r>
            <a:r>
              <a:rPr lang="it-IT" sz="1732" dirty="0" err="1" smtClean="0"/>
              <a:t>secrets</a:t>
            </a:r>
            <a:r>
              <a:rPr lang="it-IT" sz="1732" dirty="0" smtClean="0"/>
              <a:t> possono essere creati con </a:t>
            </a:r>
            <a:r>
              <a:rPr lang="it-IT" sz="1732" dirty="0" err="1" smtClean="0"/>
              <a:t>kubectl</a:t>
            </a:r>
            <a:r>
              <a:rPr lang="it-IT" sz="1732" dirty="0" smtClean="0"/>
              <a:t>, in due modi</a:t>
            </a:r>
          </a:p>
          <a:p>
            <a:pPr marL="944118" lvl="2" indent="-285750"/>
            <a:r>
              <a:rPr lang="it-IT" sz="1664" dirty="0" smtClean="0"/>
              <a:t>Da un file: </a:t>
            </a:r>
            <a:r>
              <a:rPr lang="it-IT" sz="1664" dirty="0" err="1" smtClean="0"/>
              <a:t>kubectl</a:t>
            </a:r>
            <a:r>
              <a:rPr lang="it-IT" sz="1664" dirty="0" smtClean="0"/>
              <a:t> create secret </a:t>
            </a:r>
            <a:r>
              <a:rPr lang="it-IT" sz="1664" dirty="0" err="1" smtClean="0"/>
              <a:t>generic</a:t>
            </a:r>
            <a:r>
              <a:rPr lang="it-IT" sz="1664" dirty="0" smtClean="0"/>
              <a:t> </a:t>
            </a:r>
            <a:r>
              <a:rPr lang="it-IT" sz="1664" dirty="0" err="1" smtClean="0"/>
              <a:t>db</a:t>
            </a:r>
            <a:r>
              <a:rPr lang="it-IT" sz="1664" dirty="0" smtClean="0"/>
              <a:t>-</a:t>
            </a:r>
            <a:r>
              <a:rPr lang="it-IT" sz="1664" dirty="0" err="1" smtClean="0"/>
              <a:t>user</a:t>
            </a:r>
            <a:r>
              <a:rPr lang="it-IT" sz="1664" dirty="0" smtClean="0"/>
              <a:t>-pass --from-file=/.username.txt --from-file=./password.txt</a:t>
            </a:r>
          </a:p>
          <a:p>
            <a:pPr marL="944118" lvl="2" indent="-285750"/>
            <a:r>
              <a:rPr lang="it-IT" sz="1664" dirty="0" smtClean="0"/>
              <a:t>Da un </a:t>
            </a:r>
            <a:r>
              <a:rPr lang="it-IT" sz="1664" dirty="0" err="1" smtClean="0"/>
              <a:t>literal</a:t>
            </a:r>
            <a:r>
              <a:rPr lang="it-IT" sz="1664" dirty="0" smtClean="0"/>
              <a:t>: </a:t>
            </a:r>
            <a:r>
              <a:rPr lang="it-IT" sz="1664" dirty="0" err="1"/>
              <a:t>k</a:t>
            </a:r>
            <a:r>
              <a:rPr lang="it-IT" sz="1664" dirty="0" err="1" smtClean="0"/>
              <a:t>ubectl</a:t>
            </a:r>
            <a:r>
              <a:rPr lang="it-IT" sz="1664" dirty="0" smtClean="0"/>
              <a:t> create secret </a:t>
            </a:r>
            <a:r>
              <a:rPr lang="it-IT" sz="1664" dirty="0" err="1" smtClean="0"/>
              <a:t>generic</a:t>
            </a:r>
            <a:r>
              <a:rPr lang="it-IT" sz="1664" dirty="0" smtClean="0"/>
              <a:t> </a:t>
            </a:r>
            <a:r>
              <a:rPr lang="it-IT" sz="1664" dirty="0" err="1" smtClean="0"/>
              <a:t>mysql</a:t>
            </a:r>
            <a:r>
              <a:rPr lang="it-IT" sz="1664" dirty="0" smtClean="0"/>
              <a:t>-pass --from-</a:t>
            </a:r>
            <a:r>
              <a:rPr lang="it-IT" sz="1664" dirty="0" err="1" smtClean="0"/>
              <a:t>literal</a:t>
            </a:r>
            <a:r>
              <a:rPr lang="it-IT" sz="1664" dirty="0" smtClean="0"/>
              <a:t>=password=YOUR_PASSWORD</a:t>
            </a:r>
          </a:p>
          <a:p>
            <a:pPr marL="944118" lvl="2" indent="-285750"/>
            <a:endParaRPr lang="it-IT" sz="1664" dirty="0" smtClean="0"/>
          </a:p>
          <a:p>
            <a:pPr marL="201168" lvl="1" indent="0">
              <a:buNone/>
            </a:pPr>
            <a:r>
              <a:rPr lang="it-IT" sz="1732" dirty="0" smtClean="0"/>
              <a:t>Nel file di </a:t>
            </a:r>
            <a:r>
              <a:rPr lang="it-IT" sz="1732" dirty="0" err="1" smtClean="0"/>
              <a:t>deployment</a:t>
            </a:r>
            <a:r>
              <a:rPr lang="it-IT" sz="1732" dirty="0" smtClean="0"/>
              <a:t> possiamo referenziare i </a:t>
            </a:r>
            <a:r>
              <a:rPr lang="it-IT" sz="1732" dirty="0" err="1" smtClean="0"/>
              <a:t>secrets</a:t>
            </a:r>
            <a:r>
              <a:rPr lang="it-IT" sz="1732" dirty="0" smtClean="0"/>
              <a:t> tramite il nome e la </a:t>
            </a:r>
            <a:r>
              <a:rPr lang="it-IT" sz="1732" dirty="0" err="1" smtClean="0"/>
              <a:t>key</a:t>
            </a:r>
            <a:endParaRPr lang="it-IT" sz="1732" dirty="0" smtClean="0"/>
          </a:p>
          <a:p>
            <a:pPr marL="944118" lvl="2" indent="-285750"/>
            <a:endParaRPr lang="it-IT" sz="1664" dirty="0" smtClean="0"/>
          </a:p>
          <a:p>
            <a:r>
              <a:rPr lang="it-IT" dirty="0" err="1"/>
              <a:t>kubectl</a:t>
            </a:r>
            <a:r>
              <a:rPr lang="it-IT" dirty="0"/>
              <a:t> create secret </a:t>
            </a:r>
            <a:r>
              <a:rPr lang="it-IT" dirty="0" err="1"/>
              <a:t>generic</a:t>
            </a:r>
            <a:r>
              <a:rPr lang="it-IT" dirty="0"/>
              <a:t> </a:t>
            </a:r>
            <a:r>
              <a:rPr lang="it-IT" dirty="0" err="1"/>
              <a:t>db</a:t>
            </a:r>
            <a:r>
              <a:rPr lang="it-IT" dirty="0"/>
              <a:t>-</a:t>
            </a:r>
            <a:r>
              <a:rPr lang="it-IT" dirty="0" err="1"/>
              <a:t>user</a:t>
            </a:r>
            <a:r>
              <a:rPr lang="it-IT" dirty="0"/>
              <a:t>-pass --from-file=./username.txt --from-file=./password.txt</a:t>
            </a:r>
          </a:p>
          <a:p>
            <a:r>
              <a:rPr lang="it-IT" dirty="0" err="1"/>
              <a:t>kubectl</a:t>
            </a:r>
            <a:r>
              <a:rPr lang="it-IT" dirty="0"/>
              <a:t> create secret </a:t>
            </a:r>
            <a:r>
              <a:rPr lang="it-IT" dirty="0" err="1"/>
              <a:t>generic</a:t>
            </a:r>
            <a:r>
              <a:rPr lang="it-IT" dirty="0"/>
              <a:t> </a:t>
            </a:r>
            <a:r>
              <a:rPr lang="it-IT" dirty="0" err="1"/>
              <a:t>mysql</a:t>
            </a:r>
            <a:r>
              <a:rPr lang="it-IT" dirty="0"/>
              <a:t>-pass --from-</a:t>
            </a:r>
            <a:r>
              <a:rPr lang="it-IT" dirty="0" err="1"/>
              <a:t>literal</a:t>
            </a:r>
            <a:r>
              <a:rPr lang="it-IT" dirty="0"/>
              <a:t>=password=PASSWORDS_IN_PLAIN_TEXT_ARE_BAD_WE_WILL_SHOW_SOMETHING_MORE_SECURE_LATER</a:t>
            </a:r>
          </a:p>
          <a:p>
            <a:r>
              <a:rPr lang="it-IT" dirty="0" err="1"/>
              <a:t>kubectl</a:t>
            </a:r>
            <a:r>
              <a:rPr lang="it-IT" dirty="0"/>
              <a:t> </a:t>
            </a:r>
            <a:r>
              <a:rPr lang="it-IT" dirty="0" err="1"/>
              <a:t>get</a:t>
            </a:r>
            <a:r>
              <a:rPr lang="it-IT" dirty="0"/>
              <a:t> </a:t>
            </a:r>
            <a:r>
              <a:rPr lang="it-IT" dirty="0" smtClean="0"/>
              <a:t>secret</a:t>
            </a:r>
            <a:endParaRPr lang="it-IT" dirty="0"/>
          </a:p>
          <a:p>
            <a:r>
              <a:rPr lang="it-IT" dirty="0" err="1"/>
              <a:t>kubectl</a:t>
            </a:r>
            <a:r>
              <a:rPr lang="it-IT" dirty="0"/>
              <a:t> </a:t>
            </a:r>
            <a:r>
              <a:rPr lang="it-IT" dirty="0" err="1"/>
              <a:t>apply</a:t>
            </a:r>
            <a:r>
              <a:rPr lang="it-IT" dirty="0"/>
              <a:t> -f </a:t>
            </a:r>
            <a:r>
              <a:rPr lang="it-IT" dirty="0" err="1"/>
              <a:t>mysql-deployment.yaml</a:t>
            </a:r>
            <a:endParaRPr lang="it-IT" dirty="0"/>
          </a:p>
          <a:p>
            <a:r>
              <a:rPr lang="it-IT" dirty="0" err="1"/>
              <a:t>kubectl</a:t>
            </a:r>
            <a:r>
              <a:rPr lang="it-IT" dirty="0"/>
              <a:t> </a:t>
            </a:r>
            <a:r>
              <a:rPr lang="it-IT" dirty="0" err="1"/>
              <a:t>apply</a:t>
            </a:r>
            <a:r>
              <a:rPr lang="it-IT" dirty="0"/>
              <a:t> -f </a:t>
            </a:r>
            <a:r>
              <a:rPr lang="it-IT" dirty="0" err="1"/>
              <a:t>wordpress-deployment.yaml</a:t>
            </a:r>
            <a:endParaRPr lang="it-IT" dirty="0"/>
          </a:p>
          <a:p>
            <a:r>
              <a:rPr lang="it-IT" dirty="0" err="1"/>
              <a:t>minikube</a:t>
            </a:r>
            <a:r>
              <a:rPr lang="it-IT" dirty="0"/>
              <a:t> service </a:t>
            </a:r>
            <a:r>
              <a:rPr lang="it-IT" dirty="0" err="1"/>
              <a:t>wordpress</a:t>
            </a:r>
            <a:r>
              <a:rPr lang="it-IT" dirty="0"/>
              <a:t> --</a:t>
            </a:r>
            <a:r>
              <a:rPr lang="it-IT" dirty="0" err="1"/>
              <a:t>url</a:t>
            </a:r>
            <a:endParaRPr lang="it-IT" dirty="0"/>
          </a:p>
          <a:p>
            <a:pPr marL="486918" lvl="1" indent="-285750"/>
            <a:endParaRPr lang="it-IT" sz="1732" dirty="0" smtClean="0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600" dirty="0" err="1"/>
              <a:t>Secrets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291857" y="1195670"/>
            <a:ext cx="93611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91943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=""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57" y="1310328"/>
            <a:ext cx="9700555" cy="4571999"/>
          </a:xfrm>
        </p:spPr>
        <p:txBody>
          <a:bodyPr>
            <a:normAutofit/>
          </a:bodyPr>
          <a:lstStyle/>
          <a:p>
            <a:pPr marL="486918" lvl="1" indent="-285750"/>
            <a:endParaRPr lang="it-IT" sz="1800" dirty="0" smtClean="0"/>
          </a:p>
          <a:p>
            <a:pPr marL="486918" lvl="1" indent="-285750"/>
            <a:r>
              <a:rPr lang="it-IT" sz="1732" dirty="0" smtClean="0"/>
              <a:t>Esistono pacchetti gratuiti e a pagamento per il monitoraggio delle risorse</a:t>
            </a:r>
          </a:p>
          <a:p>
            <a:pPr marL="486918" lvl="1" indent="-285750"/>
            <a:r>
              <a:rPr lang="it-IT" sz="1732" dirty="0" smtClean="0"/>
              <a:t>Esploreremo k8s native </a:t>
            </a:r>
            <a:r>
              <a:rPr lang="it-IT" sz="1732" dirty="0" err="1" smtClean="0"/>
              <a:t>stack</a:t>
            </a:r>
            <a:endParaRPr lang="it-IT" sz="1732" dirty="0" smtClean="0"/>
          </a:p>
          <a:p>
            <a:pPr marL="944118" lvl="2" indent="-285750"/>
            <a:r>
              <a:rPr lang="it-IT" sz="1664" dirty="0" err="1" smtClean="0"/>
              <a:t>Heapster</a:t>
            </a:r>
            <a:endParaRPr lang="it-IT" sz="1664" dirty="0" smtClean="0"/>
          </a:p>
          <a:p>
            <a:pPr marL="944118" lvl="2" indent="-285750"/>
            <a:r>
              <a:rPr lang="it-IT" sz="1664" dirty="0" err="1" smtClean="0"/>
              <a:t>InfluxDB</a:t>
            </a:r>
            <a:endParaRPr lang="it-IT" sz="1664" dirty="0" smtClean="0"/>
          </a:p>
          <a:p>
            <a:pPr marL="944118" lvl="2" indent="-285750"/>
            <a:r>
              <a:rPr lang="it-IT" sz="1664" dirty="0" err="1" smtClean="0"/>
              <a:t>Grafana</a:t>
            </a:r>
            <a:endParaRPr lang="it-IT" sz="1664" dirty="0" smtClean="0"/>
          </a:p>
          <a:p>
            <a:pPr marL="944118" lvl="2" indent="-285750"/>
            <a:endParaRPr lang="it-IT" sz="1664" dirty="0"/>
          </a:p>
          <a:p>
            <a:pPr marL="486918" lvl="1" indent="-285750"/>
            <a:r>
              <a:rPr lang="it-IT" sz="1732" dirty="0" err="1" smtClean="0"/>
              <a:t>Heapster</a:t>
            </a:r>
            <a:r>
              <a:rPr lang="it-IT" sz="1732" dirty="0" smtClean="0"/>
              <a:t> è attivo sui </a:t>
            </a:r>
            <a:r>
              <a:rPr lang="it-IT" sz="1732" dirty="0" err="1" smtClean="0"/>
              <a:t>pod</a:t>
            </a:r>
            <a:r>
              <a:rPr lang="it-IT" sz="1732" dirty="0" smtClean="0"/>
              <a:t>, raccoglie i dati, li salva su </a:t>
            </a:r>
            <a:r>
              <a:rPr lang="it-IT" sz="1732" dirty="0" err="1" smtClean="0"/>
              <a:t>InfluxDB</a:t>
            </a:r>
            <a:r>
              <a:rPr lang="it-IT" sz="1732" dirty="0" smtClean="0"/>
              <a:t> e i dati vengono visualizzata da </a:t>
            </a:r>
            <a:r>
              <a:rPr lang="it-IT" sz="1732" dirty="0" err="1" smtClean="0"/>
              <a:t>Grafana</a:t>
            </a:r>
            <a:endParaRPr lang="it-IT" sz="1732" dirty="0" smtClean="0"/>
          </a:p>
          <a:p>
            <a:pPr marL="486918" lvl="1" indent="-285750"/>
            <a:r>
              <a:rPr lang="it-IT" sz="1732" dirty="0" err="1" smtClean="0"/>
              <a:t>Heapster</a:t>
            </a:r>
            <a:r>
              <a:rPr lang="it-IT" sz="1732" dirty="0" smtClean="0"/>
              <a:t> è mantenuto da CNCF (</a:t>
            </a:r>
            <a:r>
              <a:rPr lang="it-IT" sz="1732" dirty="0" err="1" smtClean="0"/>
              <a:t>Cloud</a:t>
            </a:r>
            <a:r>
              <a:rPr lang="it-IT" sz="1732" dirty="0" smtClean="0"/>
              <a:t> Native Computer Foundation)</a:t>
            </a:r>
            <a:endParaRPr lang="it-IT" sz="1732" dirty="0"/>
          </a:p>
          <a:p>
            <a:pPr marL="486918" lvl="1" indent="-285750"/>
            <a:r>
              <a:rPr lang="it-IT" sz="1732" dirty="0" smtClean="0"/>
              <a:t>In </a:t>
            </a:r>
            <a:r>
              <a:rPr lang="it-IT" sz="1732" dirty="0" err="1" smtClean="0"/>
              <a:t>cloud</a:t>
            </a:r>
            <a:r>
              <a:rPr lang="it-IT" sz="1732" dirty="0" smtClean="0"/>
              <a:t> è quasi sempre già attivo, su </a:t>
            </a:r>
            <a:r>
              <a:rPr lang="it-IT" sz="1732" dirty="0" err="1" smtClean="0"/>
              <a:t>minikube</a:t>
            </a:r>
            <a:r>
              <a:rPr lang="it-IT" sz="1732" dirty="0" smtClean="0"/>
              <a:t>:</a:t>
            </a:r>
          </a:p>
          <a:p>
            <a:pPr marL="944118" lvl="2" indent="-285750"/>
            <a:r>
              <a:rPr lang="it-IT" sz="1664" dirty="0" err="1" smtClean="0"/>
              <a:t>minikube</a:t>
            </a:r>
            <a:r>
              <a:rPr lang="it-IT" sz="1664" dirty="0" smtClean="0"/>
              <a:t> </a:t>
            </a:r>
            <a:r>
              <a:rPr lang="it-IT" sz="1664" dirty="0" err="1" smtClean="0"/>
              <a:t>addons</a:t>
            </a:r>
            <a:r>
              <a:rPr lang="it-IT" sz="1664" dirty="0" smtClean="0"/>
              <a:t> </a:t>
            </a:r>
            <a:r>
              <a:rPr lang="it-IT" sz="1664" dirty="0" err="1" smtClean="0"/>
              <a:t>enable</a:t>
            </a:r>
            <a:r>
              <a:rPr lang="it-IT" sz="1664" dirty="0" smtClean="0"/>
              <a:t> </a:t>
            </a:r>
            <a:r>
              <a:rPr lang="it-IT" sz="1664" dirty="0" err="1" smtClean="0"/>
              <a:t>heapster</a:t>
            </a:r>
            <a:r>
              <a:rPr lang="it-IT" sz="1664" dirty="0" smtClean="0"/>
              <a:t> (potrebbe dare </a:t>
            </a:r>
            <a:r>
              <a:rPr lang="it-IT" sz="1664" dirty="0" err="1" smtClean="0"/>
              <a:t>warning</a:t>
            </a:r>
            <a:r>
              <a:rPr lang="it-IT" sz="1664" dirty="0" smtClean="0"/>
              <a:t> </a:t>
            </a:r>
            <a:r>
              <a:rPr lang="it-IT" sz="1664" dirty="0" err="1" smtClean="0"/>
              <a:t>metric</a:t>
            </a:r>
            <a:r>
              <a:rPr lang="it-IT" sz="1664" dirty="0" smtClean="0"/>
              <a:t>-server)</a:t>
            </a:r>
          </a:p>
          <a:p>
            <a:pPr marL="944118" lvl="2" indent="-285750"/>
            <a:r>
              <a:rPr lang="it-IT" sz="1664" dirty="0" err="1" smtClean="0"/>
              <a:t>kubectl</a:t>
            </a:r>
            <a:r>
              <a:rPr lang="it-IT" sz="1664" dirty="0" smtClean="0"/>
              <a:t> </a:t>
            </a:r>
            <a:r>
              <a:rPr lang="it-IT" sz="1664" dirty="0" err="1" smtClean="0"/>
              <a:t>get</a:t>
            </a:r>
            <a:r>
              <a:rPr lang="it-IT" sz="1664" dirty="0" smtClean="0"/>
              <a:t> </a:t>
            </a:r>
            <a:r>
              <a:rPr lang="it-IT" sz="1664" dirty="0" err="1" smtClean="0"/>
              <a:t>pods</a:t>
            </a:r>
            <a:r>
              <a:rPr lang="it-IT" sz="1664" dirty="0" smtClean="0"/>
              <a:t> --</a:t>
            </a:r>
            <a:r>
              <a:rPr lang="it-IT" sz="1664" dirty="0" err="1" smtClean="0"/>
              <a:t>namespace</a:t>
            </a:r>
            <a:r>
              <a:rPr lang="it-IT" sz="1664" dirty="0" smtClean="0"/>
              <a:t>=</a:t>
            </a:r>
            <a:r>
              <a:rPr lang="it-IT" sz="1664" dirty="0" err="1" smtClean="0"/>
              <a:t>kube-system</a:t>
            </a:r>
            <a:r>
              <a:rPr lang="it-IT" sz="1664" dirty="0" smtClean="0"/>
              <a:t>  (aspetta un </a:t>
            </a:r>
            <a:r>
              <a:rPr lang="it-IT" sz="1664" dirty="0" err="1" smtClean="0"/>
              <a:t>po</a:t>
            </a:r>
            <a:r>
              <a:rPr lang="it-IT" sz="1664" dirty="0" smtClean="0"/>
              <a:t> di minuti e verifica lo stato dei </a:t>
            </a:r>
            <a:r>
              <a:rPr lang="it-IT" sz="1664" dirty="0" err="1" smtClean="0"/>
              <a:t>pod</a:t>
            </a:r>
            <a:r>
              <a:rPr lang="it-IT" sz="1664" dirty="0" smtClean="0"/>
              <a:t> di </a:t>
            </a:r>
            <a:r>
              <a:rPr lang="it-IT" sz="1664" dirty="0" err="1" smtClean="0"/>
              <a:t>influx</a:t>
            </a:r>
            <a:r>
              <a:rPr lang="it-IT" sz="1664" dirty="0" smtClean="0"/>
              <a:t> e </a:t>
            </a:r>
            <a:r>
              <a:rPr lang="it-IT" sz="1664" dirty="0" err="1" smtClean="0"/>
              <a:t>heapster</a:t>
            </a:r>
            <a:r>
              <a:rPr lang="it-IT" sz="1664" dirty="0"/>
              <a:t>)</a:t>
            </a:r>
            <a:endParaRPr lang="it-IT" sz="1664" dirty="0" smtClean="0"/>
          </a:p>
          <a:p>
            <a:pPr marL="944118" lvl="2" indent="-285750"/>
            <a:r>
              <a:rPr lang="it-IT" sz="1664" dirty="0" err="1" smtClean="0"/>
              <a:t>minikube</a:t>
            </a:r>
            <a:r>
              <a:rPr lang="it-IT" sz="1664" dirty="0" smtClean="0"/>
              <a:t> </a:t>
            </a:r>
            <a:r>
              <a:rPr lang="it-IT" sz="1664" dirty="0" err="1" smtClean="0"/>
              <a:t>addons</a:t>
            </a:r>
            <a:r>
              <a:rPr lang="it-IT" sz="1664" dirty="0" smtClean="0"/>
              <a:t> open </a:t>
            </a:r>
            <a:r>
              <a:rPr lang="it-IT" sz="1664" dirty="0" err="1" smtClean="0"/>
              <a:t>heapster</a:t>
            </a:r>
            <a:r>
              <a:rPr lang="it-IT" sz="1664" dirty="0" smtClean="0"/>
              <a:t> (</a:t>
            </a:r>
            <a:r>
              <a:rPr lang="pt-BR" sz="1664" dirty="0"/>
              <a:t>minikube service metrics-server -n kube-system </a:t>
            </a:r>
            <a:r>
              <a:rPr lang="pt-BR" sz="1664" dirty="0" smtClean="0"/>
              <a:t>--url)</a:t>
            </a:r>
            <a:endParaRPr lang="it-IT" sz="1664" dirty="0" smtClean="0"/>
          </a:p>
          <a:p>
            <a:pPr marL="486918" lvl="1" indent="-285750"/>
            <a:endParaRPr lang="it-IT" sz="1732" dirty="0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600" dirty="0" smtClean="0"/>
              <a:t>Utilizzo e monitoraggio delle risorse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291857" y="1195670"/>
            <a:ext cx="93611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891287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8687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="" xmlns:a16="http://schemas.microsoft.com/office/drawing/2014/main" id="{08D1FD13-B3F9-494B-B83A-12B13FAD23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81" y="0"/>
          <a:ext cx="12191040" cy="68645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1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="" xmlns:a16="http://schemas.microsoft.com/office/drawing/2014/main" id="{08D1FD13-B3F9-494B-B83A-12B13FAD23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1" y="0"/>
                        <a:ext cx="12191040" cy="68645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62300B4-541E-45F2-879D-DBC856686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FE8ED21C-F83E-41F7-8641-16DE8402FFF0}"/>
              </a:ext>
            </a:extLst>
          </p:cNvPr>
          <p:cNvSpPr/>
          <p:nvPr/>
        </p:nvSpPr>
        <p:spPr>
          <a:xfrm>
            <a:off x="650208" y="3278272"/>
            <a:ext cx="4879872" cy="2460672"/>
          </a:xfrm>
          <a:prstGeom prst="rect">
            <a:avLst/>
          </a:prstGeom>
          <a:solidFill>
            <a:srgbClr val="213C7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it-IT" sz="3810" dirty="0" err="1" smtClean="0">
                <a:latin typeface="Arial Black" panose="020B0A04020102020204" pitchFamily="34" charset="0"/>
              </a:rPr>
              <a:t>Kubernates</a:t>
            </a:r>
            <a:endParaRPr lang="it-IT" sz="3810" dirty="0">
              <a:latin typeface="Arial Black" panose="020B0A040201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5B42237-EBC3-413A-9D91-FF52579900FF}"/>
              </a:ext>
            </a:extLst>
          </p:cNvPr>
          <p:cNvSpPr txBox="1"/>
          <p:nvPr/>
        </p:nvSpPr>
        <p:spPr>
          <a:xfrm>
            <a:off x="664032" y="4105647"/>
            <a:ext cx="4409857" cy="469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49" dirty="0">
                <a:solidFill>
                  <a:schemeClr val="bg1"/>
                </a:solidFill>
                <a:latin typeface="Arial" panose="020B0604020202020204" pitchFamily="34" charset="0"/>
              </a:rPr>
              <a:t>Microservices</a:t>
            </a:r>
            <a:endParaRPr lang="it-IT" sz="2449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9028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=""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611" y="1310327"/>
            <a:ext cx="9398898" cy="1809945"/>
          </a:xfrm>
        </p:spPr>
        <p:txBody>
          <a:bodyPr>
            <a:normAutofit lnSpcReduction="10000"/>
          </a:bodyPr>
          <a:lstStyle/>
          <a:p>
            <a:pPr marL="486918" lvl="1" indent="-285750"/>
            <a:r>
              <a:rPr lang="it-IT" sz="1800" dirty="0" smtClean="0"/>
              <a:t>I volumi possono essere considerati come delle directory, con dei dati, e i </a:t>
            </a:r>
            <a:r>
              <a:rPr lang="it-IT" sz="1800" dirty="0" err="1" smtClean="0"/>
              <a:t>pod</a:t>
            </a:r>
            <a:r>
              <a:rPr lang="it-IT" sz="1800" dirty="0" smtClean="0"/>
              <a:t> possono avervi accesso.</a:t>
            </a:r>
          </a:p>
          <a:p>
            <a:pPr marL="486918" lvl="1" indent="-285750"/>
            <a:r>
              <a:rPr lang="it-IT" sz="1800" dirty="0" smtClean="0"/>
              <a:t>Alcuni tipi di </a:t>
            </a:r>
            <a:r>
              <a:rPr lang="it-IT" sz="1800" dirty="0" err="1" smtClean="0"/>
              <a:t>Volumes</a:t>
            </a:r>
            <a:r>
              <a:rPr lang="it-IT" sz="1800" dirty="0" smtClean="0"/>
              <a:t> possono condividere dei file e quindi essere associati a dei </a:t>
            </a:r>
            <a:r>
              <a:rPr lang="it-IT" sz="1800" dirty="0" err="1" smtClean="0"/>
              <a:t>pod</a:t>
            </a:r>
            <a:r>
              <a:rPr lang="it-IT" sz="1800" dirty="0" smtClean="0"/>
              <a:t> multipli contemporaneamente</a:t>
            </a:r>
          </a:p>
          <a:p>
            <a:pPr marL="486918" lvl="1" indent="-285750"/>
            <a:r>
              <a:rPr lang="it-IT" sz="1800" dirty="0" err="1" smtClean="0"/>
              <a:t>Kubernates</a:t>
            </a:r>
            <a:r>
              <a:rPr lang="it-IT" sz="1800" dirty="0" smtClean="0"/>
              <a:t> supporta molti tipi di </a:t>
            </a:r>
            <a:r>
              <a:rPr lang="it-IT" sz="1800" dirty="0" err="1" smtClean="0"/>
              <a:t>volumes</a:t>
            </a:r>
            <a:r>
              <a:rPr lang="it-IT" sz="1800" dirty="0" smtClean="0"/>
              <a:t> (in </a:t>
            </a:r>
            <a:r>
              <a:rPr lang="it-IT" sz="1800" dirty="0" err="1" smtClean="0"/>
              <a:t>cloud</a:t>
            </a:r>
            <a:r>
              <a:rPr lang="it-IT" sz="1800" dirty="0" smtClean="0"/>
              <a:t> o bare-metal) (</a:t>
            </a:r>
            <a:r>
              <a:rPr lang="it-IT" sz="1800" dirty="0" smtClean="0">
                <a:hlinkClick r:id="rId3"/>
              </a:rPr>
              <a:t>https</a:t>
            </a:r>
            <a:r>
              <a:rPr lang="it-IT" sz="1800" dirty="0">
                <a:hlinkClick r:id="rId3"/>
              </a:rPr>
              <a:t>://kubernetes.io/docs/concepts/storage/volumes</a:t>
            </a:r>
            <a:r>
              <a:rPr lang="it-IT" sz="1800" dirty="0" smtClean="0">
                <a:hlinkClick r:id="rId3"/>
              </a:rPr>
              <a:t>/</a:t>
            </a:r>
            <a:r>
              <a:rPr lang="it-IT" sz="1800" dirty="0"/>
              <a:t>)</a:t>
            </a:r>
            <a:endParaRPr lang="it-IT" sz="1800" dirty="0" smtClean="0"/>
          </a:p>
          <a:p>
            <a:pPr marL="486918" lvl="1" indent="-285750"/>
            <a:endParaRPr lang="it-IT" sz="1800" dirty="0" smtClean="0"/>
          </a:p>
          <a:p>
            <a:pPr marL="486918" lvl="1" indent="-285750"/>
            <a:endParaRPr lang="it-IT" sz="1732" dirty="0" smtClean="0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Volumes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3240125" y="3225689"/>
            <a:ext cx="3761672" cy="310854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awsElasticBlockStore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 err="1">
                <a:solidFill>
                  <a:schemeClr val="bg1"/>
                </a:solidFill>
              </a:rPr>
              <a:t>azureDisk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 err="1">
                <a:solidFill>
                  <a:schemeClr val="bg1"/>
                </a:solidFill>
              </a:rPr>
              <a:t>azureFile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 err="1">
                <a:solidFill>
                  <a:schemeClr val="bg1"/>
                </a:solidFill>
              </a:rPr>
              <a:t>cephfs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cinder</a:t>
            </a:r>
          </a:p>
          <a:p>
            <a:r>
              <a:rPr lang="en-US" sz="1400" dirty="0" err="1">
                <a:solidFill>
                  <a:schemeClr val="bg1"/>
                </a:solidFill>
              </a:rPr>
              <a:t>configMap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 err="1">
                <a:solidFill>
                  <a:schemeClr val="bg1"/>
                </a:solidFill>
              </a:rPr>
              <a:t>csi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 err="1">
                <a:solidFill>
                  <a:schemeClr val="bg1"/>
                </a:solidFill>
              </a:rPr>
              <a:t>downwardAPI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 err="1">
                <a:solidFill>
                  <a:schemeClr val="bg1"/>
                </a:solidFill>
              </a:rPr>
              <a:t>emptyDir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fc (</a:t>
            </a:r>
            <a:r>
              <a:rPr lang="en-US" sz="1400" dirty="0" err="1">
                <a:solidFill>
                  <a:schemeClr val="bg1"/>
                </a:solidFill>
              </a:rPr>
              <a:t>fibre</a:t>
            </a:r>
            <a:r>
              <a:rPr lang="en-US" sz="1400" dirty="0">
                <a:solidFill>
                  <a:schemeClr val="bg1"/>
                </a:solidFill>
              </a:rPr>
              <a:t> channel)</a:t>
            </a:r>
          </a:p>
          <a:p>
            <a:r>
              <a:rPr lang="en-US" sz="1400" dirty="0" err="1">
                <a:solidFill>
                  <a:schemeClr val="bg1"/>
                </a:solidFill>
              </a:rPr>
              <a:t>flexVolume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 err="1">
                <a:solidFill>
                  <a:schemeClr val="bg1"/>
                </a:solidFill>
              </a:rPr>
              <a:t>flocker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 err="1">
                <a:solidFill>
                  <a:schemeClr val="bg1"/>
                </a:solidFill>
              </a:rPr>
              <a:t>gcePersistentDisk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 err="1">
                <a:solidFill>
                  <a:schemeClr val="bg1"/>
                </a:solidFill>
              </a:rPr>
              <a:t>gitRepo</a:t>
            </a:r>
            <a:r>
              <a:rPr lang="en-US" sz="1400" dirty="0">
                <a:solidFill>
                  <a:schemeClr val="bg1"/>
                </a:solidFill>
              </a:rPr>
              <a:t> (deprecated</a:t>
            </a:r>
            <a:r>
              <a:rPr lang="en-US" sz="1400" dirty="0" smtClean="0">
                <a:solidFill>
                  <a:schemeClr val="bg1"/>
                </a:solidFill>
              </a:rPr>
              <a:t>)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7778309" y="3333411"/>
            <a:ext cx="3761672" cy="28931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glusterfs</a:t>
            </a:r>
          </a:p>
          <a:p>
            <a:r>
              <a:rPr lang="en-US" sz="1400" dirty="0" err="1" smtClean="0">
                <a:solidFill>
                  <a:schemeClr val="bg1"/>
                </a:solidFill>
              </a:rPr>
              <a:t>hostPath</a:t>
            </a:r>
            <a:endParaRPr lang="en-US" sz="1400" dirty="0" smtClean="0">
              <a:solidFill>
                <a:schemeClr val="bg1"/>
              </a:solidFill>
            </a:endParaRPr>
          </a:p>
          <a:p>
            <a:r>
              <a:rPr lang="en-US" sz="1400" dirty="0" err="1" smtClean="0">
                <a:solidFill>
                  <a:schemeClr val="bg1"/>
                </a:solidFill>
              </a:rPr>
              <a:t>iscsi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local</a:t>
            </a:r>
          </a:p>
          <a:p>
            <a:r>
              <a:rPr lang="en-US" sz="1400" dirty="0" err="1">
                <a:solidFill>
                  <a:schemeClr val="bg1"/>
                </a:solidFill>
              </a:rPr>
              <a:t>nfs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 err="1">
                <a:solidFill>
                  <a:schemeClr val="bg1"/>
                </a:solidFill>
              </a:rPr>
              <a:t>persistentVolumeClaim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projected</a:t>
            </a:r>
          </a:p>
          <a:p>
            <a:r>
              <a:rPr lang="en-US" sz="1400" dirty="0" err="1">
                <a:solidFill>
                  <a:schemeClr val="bg1"/>
                </a:solidFill>
              </a:rPr>
              <a:t>portworxVolume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 err="1">
                <a:solidFill>
                  <a:schemeClr val="bg1"/>
                </a:solidFill>
              </a:rPr>
              <a:t>quobyte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 err="1">
                <a:solidFill>
                  <a:schemeClr val="bg1"/>
                </a:solidFill>
              </a:rPr>
              <a:t>rbd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 err="1">
                <a:solidFill>
                  <a:schemeClr val="bg1"/>
                </a:solidFill>
              </a:rPr>
              <a:t>scaleIO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secret</a:t>
            </a:r>
          </a:p>
          <a:p>
            <a:r>
              <a:rPr lang="en-US" sz="1400" dirty="0" err="1">
                <a:solidFill>
                  <a:schemeClr val="bg1"/>
                </a:solidFill>
              </a:rPr>
              <a:t>storageos</a:t>
            </a:r>
            <a:endParaRPr lang="it-IT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793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=""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611" y="1310327"/>
            <a:ext cx="9398898" cy="4571999"/>
          </a:xfrm>
        </p:spPr>
        <p:txBody>
          <a:bodyPr>
            <a:normAutofit/>
          </a:bodyPr>
          <a:lstStyle/>
          <a:p>
            <a:pPr marL="486918" lvl="1" indent="-285750"/>
            <a:r>
              <a:rPr lang="it-IT" sz="1800" dirty="0" smtClean="0"/>
              <a:t>I </a:t>
            </a:r>
            <a:r>
              <a:rPr lang="it-IT" sz="1800" dirty="0" err="1" smtClean="0"/>
              <a:t>pod</a:t>
            </a:r>
            <a:r>
              <a:rPr lang="it-IT" sz="1800" dirty="0" smtClean="0"/>
              <a:t> possono specificare quali volumi hanno bisogno e dove devono essere montati</a:t>
            </a:r>
          </a:p>
          <a:p>
            <a:pPr marL="944118" lvl="2" indent="-285750"/>
            <a:r>
              <a:rPr lang="it-IT" sz="1732" dirty="0" err="1" smtClean="0"/>
              <a:t>spec.volumes</a:t>
            </a:r>
            <a:r>
              <a:rPr lang="it-IT" sz="1732" dirty="0" smtClean="0"/>
              <a:t> </a:t>
            </a:r>
            <a:r>
              <a:rPr lang="it-IT" sz="1732" dirty="0" err="1" smtClean="0"/>
              <a:t>field</a:t>
            </a:r>
            <a:r>
              <a:rPr lang="it-IT" sz="1732" dirty="0" smtClean="0"/>
              <a:t> (quali volumi)</a:t>
            </a:r>
          </a:p>
          <a:p>
            <a:pPr marL="944118" lvl="2" indent="-285750"/>
            <a:r>
              <a:rPr lang="it-IT" sz="1732" dirty="0" err="1" smtClean="0"/>
              <a:t>spec.containers.volumeMounts</a:t>
            </a:r>
            <a:r>
              <a:rPr lang="it-IT" sz="1732" dirty="0" smtClean="0"/>
              <a:t> </a:t>
            </a:r>
            <a:r>
              <a:rPr lang="it-IT" sz="1732" dirty="0" err="1" smtClean="0"/>
              <a:t>field</a:t>
            </a:r>
            <a:r>
              <a:rPr lang="it-IT" sz="1732" dirty="0" smtClean="0"/>
              <a:t> (dove montare)</a:t>
            </a:r>
          </a:p>
          <a:p>
            <a:pPr marL="486918" lvl="1" indent="-285750"/>
            <a:r>
              <a:rPr lang="it-IT" sz="1800" dirty="0" smtClean="0"/>
              <a:t>I </a:t>
            </a:r>
            <a:r>
              <a:rPr lang="it-IT" sz="1800" dirty="0" err="1" smtClean="0"/>
              <a:t>volumes</a:t>
            </a:r>
            <a:r>
              <a:rPr lang="it-IT" sz="1800" dirty="0" smtClean="0"/>
              <a:t> permettono di </a:t>
            </a:r>
            <a:r>
              <a:rPr lang="it-IT" sz="1800" dirty="0" err="1" smtClean="0"/>
              <a:t>seperare</a:t>
            </a:r>
            <a:r>
              <a:rPr lang="it-IT" sz="1800" dirty="0" smtClean="0"/>
              <a:t> la logica </a:t>
            </a:r>
            <a:r>
              <a:rPr lang="it-IT" sz="1800" dirty="0" err="1" smtClean="0"/>
              <a:t>stateless</a:t>
            </a:r>
            <a:r>
              <a:rPr lang="it-IT" sz="1800" dirty="0" smtClean="0"/>
              <a:t> </a:t>
            </a:r>
            <a:r>
              <a:rPr lang="it-IT" sz="1800" dirty="0" smtClean="0"/>
              <a:t>della nostra applicazione dai dati.</a:t>
            </a:r>
          </a:p>
          <a:p>
            <a:pPr marL="486918" lvl="1" indent="-285750"/>
            <a:r>
              <a:rPr lang="it-IT" sz="1800" dirty="0" smtClean="0"/>
              <a:t>La logica può quindi </a:t>
            </a:r>
            <a:r>
              <a:rPr lang="it-IT" sz="1800" dirty="0" smtClean="0"/>
              <a:t>essere </a:t>
            </a:r>
            <a:r>
              <a:rPr lang="it-IT" sz="1800" dirty="0" smtClean="0"/>
              <a:t>scalata, mantenuta e vivere separatamente dai dati.</a:t>
            </a:r>
          </a:p>
          <a:p>
            <a:pPr marL="486918" lvl="1" indent="-285750"/>
            <a:endParaRPr lang="it-IT" sz="1800" dirty="0" smtClean="0"/>
          </a:p>
          <a:p>
            <a:pPr marL="486918" lvl="1" indent="-285750"/>
            <a:r>
              <a:rPr lang="it-IT" sz="1800" dirty="0" err="1" smtClean="0"/>
              <a:t>PersistentVolumes</a:t>
            </a:r>
            <a:r>
              <a:rPr lang="it-IT" sz="1800" dirty="0"/>
              <a:t> </a:t>
            </a:r>
            <a:r>
              <a:rPr lang="it-IT" sz="1800" dirty="0" smtClean="0"/>
              <a:t>possono essere creati in due passi:</a:t>
            </a:r>
          </a:p>
          <a:p>
            <a:pPr marL="944118" lvl="2" indent="-285750"/>
            <a:r>
              <a:rPr lang="it-IT" sz="1664" dirty="0" smtClean="0"/>
              <a:t>Creare gli di memoria sulla macchina virtuale o sul server</a:t>
            </a:r>
          </a:p>
          <a:p>
            <a:pPr marL="944118" lvl="2" indent="-285750"/>
            <a:r>
              <a:rPr lang="it-IT" sz="1664" dirty="0" err="1" smtClean="0"/>
              <a:t>PersistentVolumClaim</a:t>
            </a:r>
            <a:r>
              <a:rPr lang="it-IT" sz="1664" dirty="0"/>
              <a:t> </a:t>
            </a:r>
            <a:r>
              <a:rPr lang="it-IT" sz="1664" dirty="0" smtClean="0"/>
              <a:t>con i quali i </a:t>
            </a:r>
            <a:r>
              <a:rPr lang="it-IT" sz="1664" dirty="0" err="1" smtClean="0"/>
              <a:t>pod</a:t>
            </a:r>
            <a:r>
              <a:rPr lang="it-IT" sz="1664" dirty="0" smtClean="0"/>
              <a:t> possono richiedere la possibilità di utilizzare un </a:t>
            </a:r>
            <a:r>
              <a:rPr lang="it-IT" sz="1664" dirty="0" err="1" smtClean="0"/>
              <a:t>persistent</a:t>
            </a:r>
            <a:r>
              <a:rPr lang="it-IT" sz="1664" dirty="0" smtClean="0"/>
              <a:t> </a:t>
            </a:r>
            <a:r>
              <a:rPr lang="it-IT" sz="1664" dirty="0" err="1" smtClean="0"/>
              <a:t>volumes</a:t>
            </a:r>
            <a:r>
              <a:rPr lang="it-IT" sz="1664" dirty="0" smtClean="0"/>
              <a:t>. </a:t>
            </a:r>
            <a:endParaRPr lang="it-IT" sz="1664" dirty="0"/>
          </a:p>
          <a:p>
            <a:pPr marL="486918" lvl="1" indent="-285750"/>
            <a:r>
              <a:rPr lang="it-IT" sz="1732" dirty="0" smtClean="0"/>
              <a:t>Il master di k8s analizzerà le richieste dei </a:t>
            </a:r>
            <a:r>
              <a:rPr lang="it-IT" sz="1732" dirty="0" err="1" smtClean="0"/>
              <a:t>pod</a:t>
            </a:r>
            <a:r>
              <a:rPr lang="it-IT" sz="1732" dirty="0" smtClean="0"/>
              <a:t>, </a:t>
            </a:r>
            <a:r>
              <a:rPr lang="it-IT" sz="1732" dirty="0" err="1" smtClean="0"/>
              <a:t>matchando</a:t>
            </a:r>
            <a:r>
              <a:rPr lang="it-IT" sz="1732" dirty="0" smtClean="0"/>
              <a:t> tra </a:t>
            </a:r>
            <a:r>
              <a:rPr lang="it-IT" sz="1732" dirty="0" err="1" smtClean="0"/>
              <a:t>claims</a:t>
            </a:r>
            <a:r>
              <a:rPr lang="it-IT" sz="1732" dirty="0" smtClean="0"/>
              <a:t> e volumi (by </a:t>
            </a:r>
            <a:r>
              <a:rPr lang="it-IT" sz="1732" dirty="0" err="1" smtClean="0"/>
              <a:t>name</a:t>
            </a:r>
            <a:r>
              <a:rPr lang="it-IT" sz="1732" dirty="0" smtClean="0"/>
              <a:t>, </a:t>
            </a:r>
            <a:r>
              <a:rPr lang="it-IT" sz="1732" dirty="0" err="1" smtClean="0"/>
              <a:t>storage</a:t>
            </a:r>
            <a:r>
              <a:rPr lang="it-IT" sz="1732" dirty="0" smtClean="0"/>
              <a:t> </a:t>
            </a:r>
            <a:r>
              <a:rPr lang="it-IT" sz="1732" dirty="0" err="1" smtClean="0"/>
              <a:t>size</a:t>
            </a:r>
            <a:r>
              <a:rPr lang="it-IT" sz="1732" dirty="0" smtClean="0"/>
              <a:t>, </a:t>
            </a:r>
            <a:r>
              <a:rPr lang="it-IT" sz="1732" dirty="0" err="1" smtClean="0"/>
              <a:t>storage</a:t>
            </a:r>
            <a:r>
              <a:rPr lang="it-IT" sz="1732" dirty="0" smtClean="0"/>
              <a:t> </a:t>
            </a:r>
            <a:r>
              <a:rPr lang="it-IT" sz="1732" dirty="0" err="1" smtClean="0"/>
              <a:t>class</a:t>
            </a:r>
            <a:r>
              <a:rPr lang="it-IT" sz="1732" dirty="0" smtClean="0"/>
              <a:t>, …)</a:t>
            </a:r>
          </a:p>
          <a:p>
            <a:pPr marL="486918" lvl="1" indent="-285750"/>
            <a:endParaRPr lang="it-IT" sz="1800" dirty="0" smtClean="0"/>
          </a:p>
          <a:p>
            <a:pPr marL="486918" lvl="1" indent="-285750"/>
            <a:endParaRPr lang="it-IT" sz="1732" dirty="0" smtClean="0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Volumes</a:t>
            </a:r>
            <a:endParaRPr lang="en-US" sz="3265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1944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=""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611" y="1310327"/>
            <a:ext cx="9398898" cy="4571999"/>
          </a:xfrm>
        </p:spPr>
        <p:txBody>
          <a:bodyPr>
            <a:normAutofit/>
          </a:bodyPr>
          <a:lstStyle/>
          <a:p>
            <a:pPr marL="486918" lvl="1" indent="-285750"/>
            <a:endParaRPr lang="it-IT" sz="1800" dirty="0" smtClean="0"/>
          </a:p>
          <a:p>
            <a:pPr marL="486918" lvl="1" indent="-285750"/>
            <a:endParaRPr lang="it-IT" sz="1732" dirty="0" smtClean="0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Volumes</a:t>
            </a:r>
            <a:endParaRPr lang="en-US" sz="3265" i="1" dirty="0">
              <a:solidFill>
                <a:srgbClr val="FF0000"/>
              </a:solidFill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7421" y="1134485"/>
            <a:ext cx="8470568" cy="4923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766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=""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57" y="1310328"/>
            <a:ext cx="5128555" cy="4571999"/>
          </a:xfrm>
        </p:spPr>
        <p:txBody>
          <a:bodyPr>
            <a:normAutofit/>
          </a:bodyPr>
          <a:lstStyle/>
          <a:p>
            <a:pPr marL="486918" lvl="1" indent="-285750"/>
            <a:endParaRPr lang="it-IT" sz="1800" dirty="0" smtClean="0"/>
          </a:p>
          <a:p>
            <a:pPr marL="486918" lvl="1" indent="-285750"/>
            <a:endParaRPr lang="it-IT" sz="1732" dirty="0" smtClean="0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PersistentVolume</a:t>
            </a:r>
            <a:endParaRPr lang="en-US" sz="3265" i="1" dirty="0">
              <a:solidFill>
                <a:srgbClr val="FF0000"/>
              </a:solidFill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9006" y="1386638"/>
            <a:ext cx="4328535" cy="3726503"/>
          </a:xfrm>
          <a:prstGeom prst="rect">
            <a:avLst/>
          </a:prstGeom>
        </p:spPr>
      </p:pic>
      <p:sp>
        <p:nvSpPr>
          <p:cNvPr id="5" name="Rettangolo 4"/>
          <p:cNvSpPr/>
          <p:nvPr/>
        </p:nvSpPr>
        <p:spPr>
          <a:xfrm>
            <a:off x="291857" y="1195670"/>
            <a:ext cx="548325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86918" lvl="1" indent="-285750">
              <a:buFont typeface="Arial" panose="020B0604020202020204" pitchFamily="34" charset="0"/>
              <a:buChar char="•"/>
            </a:pPr>
            <a:r>
              <a:rPr lang="it-IT" dirty="0" smtClean="0"/>
              <a:t>Tramite file </a:t>
            </a:r>
            <a:r>
              <a:rPr lang="it-IT" dirty="0" err="1" smtClean="0"/>
              <a:t>yaml</a:t>
            </a:r>
            <a:r>
              <a:rPr lang="it-IT" dirty="0" smtClean="0"/>
              <a:t> possiamo definire i </a:t>
            </a:r>
            <a:r>
              <a:rPr lang="it-IT" dirty="0" err="1" smtClean="0"/>
              <a:t>volumes</a:t>
            </a:r>
            <a:endParaRPr lang="it-IT" dirty="0"/>
          </a:p>
          <a:p>
            <a:pPr marL="486918" lvl="1" indent="-285750">
              <a:buFont typeface="Arial" panose="020B0604020202020204" pitchFamily="34" charset="0"/>
              <a:buChar char="•"/>
            </a:pPr>
            <a:r>
              <a:rPr lang="it-IT" dirty="0" err="1" smtClean="0"/>
              <a:t>kind</a:t>
            </a:r>
            <a:r>
              <a:rPr lang="it-IT" dirty="0" smtClean="0"/>
              <a:t>: </a:t>
            </a:r>
            <a:r>
              <a:rPr lang="it-IT" dirty="0" err="1" smtClean="0"/>
              <a:t>PersistentVolume</a:t>
            </a:r>
            <a:r>
              <a:rPr lang="it-IT" dirty="0" smtClean="0"/>
              <a:t> (la tipologia + utilizzata)</a:t>
            </a:r>
          </a:p>
          <a:p>
            <a:pPr marL="486918" lvl="1" indent="-285750">
              <a:buFont typeface="Arial" panose="020B0604020202020204" pitchFamily="34" charset="0"/>
              <a:buChar char="•"/>
            </a:pPr>
            <a:r>
              <a:rPr lang="it-IT" dirty="0" smtClean="0"/>
              <a:t>Tramite i metadati assegniamo un nome</a:t>
            </a:r>
          </a:p>
          <a:p>
            <a:pPr marL="486918" lvl="1" indent="-285750">
              <a:buFont typeface="Arial" panose="020B0604020202020204" pitchFamily="34" charset="0"/>
              <a:buChar char="•"/>
            </a:pPr>
            <a:r>
              <a:rPr lang="it-IT" dirty="0" smtClean="0"/>
              <a:t>E la </a:t>
            </a:r>
            <a:r>
              <a:rPr lang="it-IT" dirty="0" err="1" smtClean="0"/>
              <a:t>label</a:t>
            </a:r>
            <a:r>
              <a:rPr lang="it-IT" dirty="0" smtClean="0"/>
              <a:t> che definisce il tipo, in questo caso </a:t>
            </a:r>
            <a:r>
              <a:rPr lang="it-IT" dirty="0" err="1" smtClean="0"/>
              <a:t>local</a:t>
            </a:r>
            <a:r>
              <a:rPr lang="it-IT" dirty="0" smtClean="0"/>
              <a:t> (di </a:t>
            </a:r>
            <a:r>
              <a:rPr lang="it-IT" dirty="0" err="1" smtClean="0"/>
              <a:t>minikube</a:t>
            </a:r>
            <a:r>
              <a:rPr lang="it-IT" dirty="0" smtClean="0"/>
              <a:t>)</a:t>
            </a:r>
          </a:p>
          <a:p>
            <a:pPr marL="486918" lvl="1" indent="-285750">
              <a:buFont typeface="Arial" panose="020B0604020202020204" pitchFamily="34" charset="0"/>
              <a:buChar char="•"/>
            </a:pPr>
            <a:r>
              <a:rPr lang="it-IT" dirty="0" smtClean="0"/>
              <a:t>Si assegna una classe (</a:t>
            </a:r>
            <a:r>
              <a:rPr lang="it-IT" dirty="0" err="1" smtClean="0"/>
              <a:t>StorageClassName</a:t>
            </a:r>
            <a:r>
              <a:rPr lang="it-IT" dirty="0" smtClean="0"/>
              <a:t>) in modo da poter fare un’associazione nel </a:t>
            </a:r>
            <a:r>
              <a:rPr lang="it-IT" dirty="0" err="1" smtClean="0"/>
              <a:t>claim</a:t>
            </a:r>
            <a:endParaRPr lang="it-IT" dirty="0" smtClean="0"/>
          </a:p>
          <a:p>
            <a:pPr marL="486918" lvl="1" indent="-285750">
              <a:buFont typeface="Arial" panose="020B0604020202020204" pitchFamily="34" charset="0"/>
              <a:buChar char="•"/>
            </a:pPr>
            <a:r>
              <a:rPr lang="it-IT" dirty="0" smtClean="0"/>
              <a:t>Una capacità</a:t>
            </a:r>
          </a:p>
          <a:p>
            <a:pPr marL="486918" lvl="1" indent="-285750">
              <a:buFont typeface="Arial" panose="020B0604020202020204" pitchFamily="34" charset="0"/>
              <a:buChar char="•"/>
            </a:pPr>
            <a:r>
              <a:rPr lang="it-IT" dirty="0"/>
              <a:t>u</a:t>
            </a:r>
            <a:r>
              <a:rPr lang="it-IT" dirty="0" smtClean="0"/>
              <a:t>n </a:t>
            </a:r>
            <a:r>
              <a:rPr lang="it-IT" dirty="0" err="1" smtClean="0"/>
              <a:t>access</a:t>
            </a:r>
            <a:r>
              <a:rPr lang="it-IT" dirty="0"/>
              <a:t> </a:t>
            </a:r>
            <a:r>
              <a:rPr lang="it-IT" dirty="0" smtClean="0"/>
              <a:t>mode</a:t>
            </a:r>
          </a:p>
          <a:p>
            <a:pPr marL="486918" lvl="1" indent="-285750">
              <a:buFont typeface="Arial" panose="020B0604020202020204" pitchFamily="34" charset="0"/>
              <a:buChar char="•"/>
            </a:pPr>
            <a:r>
              <a:rPr lang="it-IT" dirty="0" smtClean="0"/>
              <a:t>La directory dove i dati diventano persistenti</a:t>
            </a:r>
          </a:p>
          <a:p>
            <a:pPr marL="486918" lvl="1" indent="-285750"/>
            <a:r>
              <a:rPr lang="it-IT" dirty="0" smtClean="0"/>
              <a:t>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37546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=""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57" y="1310328"/>
            <a:ext cx="5128555" cy="4571999"/>
          </a:xfrm>
        </p:spPr>
        <p:txBody>
          <a:bodyPr>
            <a:normAutofit/>
          </a:bodyPr>
          <a:lstStyle/>
          <a:p>
            <a:pPr marL="486918" lvl="1" indent="-285750"/>
            <a:endParaRPr lang="it-IT" sz="1800" dirty="0" smtClean="0"/>
          </a:p>
          <a:p>
            <a:pPr marL="486918" lvl="1" indent="-285750"/>
            <a:endParaRPr lang="it-IT" sz="1732" dirty="0" smtClean="0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Volumes</a:t>
            </a: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 </a:t>
            </a: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Claim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291857" y="1195670"/>
            <a:ext cx="548325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86918" lvl="1" indent="-285750">
              <a:buFont typeface="Arial" panose="020B0604020202020204" pitchFamily="34" charset="0"/>
              <a:buChar char="•"/>
            </a:pPr>
            <a:r>
              <a:rPr lang="it-IT" dirty="0" smtClean="0"/>
              <a:t>I </a:t>
            </a:r>
            <a:r>
              <a:rPr lang="it-IT" dirty="0" err="1" smtClean="0"/>
              <a:t>Pod</a:t>
            </a:r>
            <a:r>
              <a:rPr lang="it-IT" dirty="0" smtClean="0"/>
              <a:t> utilizzano i </a:t>
            </a:r>
            <a:r>
              <a:rPr lang="it-IT" dirty="0" err="1" smtClean="0"/>
              <a:t>PersistentVolumeClaim</a:t>
            </a:r>
            <a:r>
              <a:rPr lang="it-IT" dirty="0" smtClean="0"/>
              <a:t> per richiedere la memoria fisica</a:t>
            </a:r>
          </a:p>
          <a:p>
            <a:pPr marL="486918" lvl="1" indent="-285750">
              <a:buFont typeface="Arial" panose="020B0604020202020204" pitchFamily="34" charset="0"/>
              <a:buChar char="•"/>
            </a:pPr>
            <a:r>
              <a:rPr lang="it-IT" dirty="0" smtClean="0"/>
              <a:t>K8s utilizza i </a:t>
            </a:r>
            <a:r>
              <a:rPr lang="it-IT" dirty="0" err="1" smtClean="0"/>
              <a:t>claim</a:t>
            </a:r>
            <a:r>
              <a:rPr lang="it-IT" dirty="0" smtClean="0"/>
              <a:t> per ricercare un volume che soddisfa i requisiti</a:t>
            </a:r>
          </a:p>
          <a:p>
            <a:pPr marL="944118" lvl="2" indent="-285750">
              <a:buFont typeface="Arial" panose="020B0604020202020204" pitchFamily="34" charset="0"/>
              <a:buChar char="•"/>
            </a:pPr>
            <a:r>
              <a:rPr lang="it-IT" dirty="0" smtClean="0"/>
              <a:t>Se trova un match effettua un </a:t>
            </a:r>
            <a:r>
              <a:rPr lang="it-IT" dirty="0" err="1" smtClean="0"/>
              <a:t>bind</a:t>
            </a:r>
            <a:endParaRPr lang="it-IT" dirty="0" smtClean="0"/>
          </a:p>
          <a:p>
            <a:pPr marL="944118" lvl="2" indent="-285750">
              <a:buFont typeface="Arial" panose="020B0604020202020204" pitchFamily="34" charset="0"/>
              <a:buChar char="•"/>
            </a:pPr>
            <a:r>
              <a:rPr lang="it-IT" dirty="0" smtClean="0"/>
              <a:t>Se non trova un match, ritornerà un errore </a:t>
            </a:r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5672" y="1381746"/>
            <a:ext cx="4557155" cy="3276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924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Esercizio: </a:t>
            </a: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Wordpress</a:t>
            </a: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 e </a:t>
            </a: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Volumes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2925452" y="1310327"/>
            <a:ext cx="47326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/>
              <a:t>Source: Advanced </a:t>
            </a:r>
            <a:r>
              <a:rPr lang="it-IT" dirty="0" err="1" smtClean="0"/>
              <a:t>Kubernetes</a:t>
            </a:r>
            <a:r>
              <a:rPr lang="it-IT" dirty="0" smtClean="0"/>
              <a:t> </a:t>
            </a:r>
            <a:r>
              <a:rPr lang="it-IT" dirty="0" err="1"/>
              <a:t>Usage</a:t>
            </a:r>
            <a:r>
              <a:rPr lang="it-IT" dirty="0"/>
              <a:t>/</a:t>
            </a:r>
            <a:r>
              <a:rPr lang="it-IT" dirty="0" err="1"/>
              <a:t>Volumes</a:t>
            </a:r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09586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=""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57" y="1310328"/>
            <a:ext cx="5128555" cy="4571999"/>
          </a:xfrm>
        </p:spPr>
        <p:txBody>
          <a:bodyPr>
            <a:normAutofit/>
          </a:bodyPr>
          <a:lstStyle/>
          <a:p>
            <a:pPr marL="486918" lvl="1" indent="-285750"/>
            <a:endParaRPr lang="it-IT" sz="1800" dirty="0" smtClean="0"/>
          </a:p>
          <a:p>
            <a:pPr marL="486918" lvl="1" indent="-285750"/>
            <a:endParaRPr lang="it-IT" sz="1732" dirty="0" smtClean="0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600" dirty="0" err="1"/>
              <a:t>Secrets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291857" y="1195670"/>
            <a:ext cx="936119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/>
              <a:t>Impareremo come usare la dichiarazione dei secret chiamata “secret-</a:t>
            </a:r>
            <a:r>
              <a:rPr lang="it-IT" dirty="0" err="1" smtClean="0"/>
              <a:t>backed</a:t>
            </a:r>
            <a:r>
              <a:rPr lang="it-IT" dirty="0" smtClean="0"/>
              <a:t>”.</a:t>
            </a:r>
          </a:p>
          <a:p>
            <a:endParaRPr lang="it-IT" dirty="0" smtClean="0"/>
          </a:p>
          <a:p>
            <a:r>
              <a:rPr lang="it-IT" dirty="0" smtClean="0"/>
              <a:t>In alcune versioni di K8s, quando ci si sposta da una dichiarazione “</a:t>
            </a:r>
            <a:r>
              <a:rPr lang="it-IT" dirty="0" err="1" smtClean="0"/>
              <a:t>variable-based</a:t>
            </a:r>
            <a:r>
              <a:rPr lang="it-IT" dirty="0" smtClean="0"/>
              <a:t>” (quella vista fino ad ora) ad una dichiarazione “secret-</a:t>
            </a:r>
            <a:r>
              <a:rPr lang="it-IT" dirty="0" err="1" smtClean="0"/>
              <a:t>backed</a:t>
            </a:r>
            <a:r>
              <a:rPr lang="it-IT" dirty="0" smtClean="0"/>
              <a:t>”, i </a:t>
            </a:r>
            <a:r>
              <a:rPr lang="it-IT" dirty="0" err="1" smtClean="0"/>
              <a:t>deployment</a:t>
            </a:r>
            <a:r>
              <a:rPr lang="it-IT" dirty="0" smtClean="0"/>
              <a:t> devono essere cancellati.</a:t>
            </a:r>
          </a:p>
          <a:p>
            <a:endParaRPr lang="it-IT" dirty="0" smtClean="0"/>
          </a:p>
          <a:p>
            <a:r>
              <a:rPr lang="it-IT" dirty="0" smtClean="0"/>
              <a:t>È </a:t>
            </a:r>
            <a:r>
              <a:rPr lang="it-IT" dirty="0"/>
              <a:t>fortemente raccomandato di avviare i comandi seguenti per cancellare tutte le risorse create </a:t>
            </a:r>
            <a:r>
              <a:rPr lang="it-IT" dirty="0" smtClean="0"/>
              <a:t>precedentemente</a:t>
            </a:r>
            <a:endParaRPr lang="it-IT" dirty="0"/>
          </a:p>
          <a:p>
            <a:endParaRPr lang="it-IT" dirty="0" smtClean="0"/>
          </a:p>
          <a:p>
            <a:r>
              <a:rPr lang="it-IT" dirty="0" err="1"/>
              <a:t>kubectl</a:t>
            </a:r>
            <a:r>
              <a:rPr lang="it-IT" dirty="0"/>
              <a:t> delete -f ./</a:t>
            </a:r>
            <a:r>
              <a:rPr lang="it-IT" dirty="0" err="1"/>
              <a:t>mysql-deployment.yaml</a:t>
            </a:r>
            <a:endParaRPr lang="it-IT" dirty="0"/>
          </a:p>
          <a:p>
            <a:r>
              <a:rPr lang="it-IT" dirty="0" err="1"/>
              <a:t>kubectl</a:t>
            </a:r>
            <a:r>
              <a:rPr lang="it-IT" dirty="0"/>
              <a:t> delete -f ./</a:t>
            </a:r>
            <a:r>
              <a:rPr lang="it-IT" dirty="0" err="1"/>
              <a:t>wordpress-deployment.yaml</a:t>
            </a:r>
            <a:endParaRPr lang="it-IT" dirty="0"/>
          </a:p>
          <a:p>
            <a:r>
              <a:rPr lang="it-IT" dirty="0" err="1"/>
              <a:t>minikube</a:t>
            </a:r>
            <a:r>
              <a:rPr lang="it-IT" dirty="0"/>
              <a:t> stop</a:t>
            </a:r>
          </a:p>
          <a:p>
            <a:r>
              <a:rPr lang="it-IT" dirty="0" err="1"/>
              <a:t>minikube</a:t>
            </a:r>
            <a:r>
              <a:rPr lang="it-IT" dirty="0"/>
              <a:t> start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1653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950</TotalTime>
  <Words>789</Words>
  <Application>Microsoft Office PowerPoint</Application>
  <PresentationFormat>Widescreen</PresentationFormat>
  <Paragraphs>137</Paragraphs>
  <Slides>13</Slides>
  <Notes>10</Notes>
  <HiddenSlides>0</HiddenSlides>
  <MMClips>0</MMClips>
  <ScaleCrop>false</ScaleCrop>
  <HeadingPairs>
    <vt:vector size="8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Server OLE incorporati</vt:lpstr>
      </vt:variant>
      <vt:variant>
        <vt:i4>0</vt:i4>
      </vt:variant>
      <vt:variant>
        <vt:lpstr>Titoli diapositive</vt:lpstr>
      </vt:variant>
      <vt:variant>
        <vt:i4>13</vt:i4>
      </vt:variant>
    </vt:vector>
  </HeadingPairs>
  <TitlesOfParts>
    <vt:vector size="20" baseType="lpstr">
      <vt:lpstr>Arial</vt:lpstr>
      <vt:lpstr>Arial Black</vt:lpstr>
      <vt:lpstr>Calibri</vt:lpstr>
      <vt:lpstr>Calibri Light</vt:lpstr>
      <vt:lpstr>Dosis</vt:lpstr>
      <vt:lpstr>Sniglet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Melchiorre</dc:creator>
  <cp:lastModifiedBy>Giovanni De Palma</cp:lastModifiedBy>
  <cp:revision>111</cp:revision>
  <dcterms:created xsi:type="dcterms:W3CDTF">2020-04-23T07:04:24Z</dcterms:created>
  <dcterms:modified xsi:type="dcterms:W3CDTF">2020-07-21T15:29:30Z</dcterms:modified>
</cp:coreProperties>
</file>

<file path=docProps/thumbnail.jpeg>
</file>